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5" r:id="rId13"/>
    <p:sldId id="257" r:id="rId14"/>
    <p:sldId id="262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bany" initials="x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gs" Target="tags/tag5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95CFBD-EEC3-B143-A896-CF2F64EC4D7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itchFamily="2" charset="-122"/>
                <a:ea typeface="华文细黑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itchFamily="2" charset="-122"/>
                <a:ea typeface="华文细黑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itchFamily="2" charset="-122"/>
                <a:ea typeface="华文细黑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itchFamily="2" charset="-122"/>
                <a:ea typeface="华文细黑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95CFBD-EEC3-B143-A896-CF2F64EC4D7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95CFBD-EEC3-B143-A896-CF2F64EC4D7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itchFamily="2" charset="-122"/>
                <a:ea typeface="华文细黑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itchFamily="2" charset="-122"/>
                <a:ea typeface="华文细黑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itchFamily="2" charset="-122"/>
                <a:ea typeface="华文细黑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itchFamily="2" charset="-122"/>
                <a:ea typeface="华文细黑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itchFamily="2" charset="-122"/>
                <a:ea typeface="华文细黑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itchFamily="2" charset="-122"/>
                <a:ea typeface="华文中宋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itchFamily="2" charset="-122"/>
                <a:ea typeface="华文中宋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itchFamily="2" charset="-122"/>
                <a:ea typeface="华文中宋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itchFamily="2" charset="-122"/>
                <a:ea typeface="华文中宋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itchFamily="2" charset="-122"/>
                <a:ea typeface="华文中宋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95CFBD-EEC3-B143-A896-CF2F64EC4D7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itchFamily="2" charset="-122"/>
                <a:ea typeface="华文细黑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itchFamily="2" charset="-122"/>
                <a:ea typeface="华文细黑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itchFamily="2" charset="-122"/>
                <a:ea typeface="华文细黑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itchFamily="2" charset="-122"/>
                <a:ea typeface="华文细黑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itchFamily="2" charset="-122"/>
                <a:ea typeface="华文细黑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itchFamily="2" charset="-122"/>
                <a:ea typeface="华文细黑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itchFamily="2" charset="-122"/>
                <a:ea typeface="华文细黑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itchFamily="2" charset="-122"/>
                <a:ea typeface="华文细黑" pitchFamily="2" charset="-122"/>
              </a:defRPr>
            </a:lvl1pPr>
            <a:lvl2pPr>
              <a:defRPr sz="2000" b="1">
                <a:latin typeface="华文细黑" pitchFamily="2" charset="-122"/>
                <a:ea typeface="华文细黑" pitchFamily="2" charset="-122"/>
              </a:defRPr>
            </a:lvl2pPr>
            <a:lvl3pPr>
              <a:defRPr sz="1800" b="1">
                <a:latin typeface="华文细黑" pitchFamily="2" charset="-122"/>
                <a:ea typeface="华文细黑" pitchFamily="2" charset="-122"/>
              </a:defRPr>
            </a:lvl3pPr>
            <a:lvl4pPr>
              <a:defRPr sz="1600" b="1">
                <a:latin typeface="华文细黑" pitchFamily="2" charset="-122"/>
                <a:ea typeface="华文细黑" pitchFamily="2" charset="-122"/>
              </a:defRPr>
            </a:lvl4pPr>
            <a:lvl5pPr>
              <a:defRPr sz="1600" b="1">
                <a:latin typeface="华文细黑" pitchFamily="2" charset="-122"/>
                <a:ea typeface="华文细黑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95CFBD-EEC3-B143-A896-CF2F64EC4D7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95CFBD-EEC3-B143-A896-CF2F64EC4D7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95CFBD-EEC3-B143-A896-CF2F64EC4D7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itchFamily="2" charset="-122"/>
                <a:ea typeface="华文细黑" pitchFamily="2" charset="-122"/>
              </a:defRPr>
            </a:lvl1pPr>
            <a:lvl2pPr>
              <a:defRPr sz="2800">
                <a:latin typeface="华文细黑" pitchFamily="2" charset="-122"/>
                <a:ea typeface="华文细黑" pitchFamily="2" charset="-122"/>
              </a:defRPr>
            </a:lvl2pPr>
            <a:lvl3pPr>
              <a:defRPr sz="2400">
                <a:latin typeface="华文细黑" pitchFamily="2" charset="-122"/>
                <a:ea typeface="华文细黑" pitchFamily="2" charset="-122"/>
              </a:defRPr>
            </a:lvl3pPr>
            <a:lvl4pPr>
              <a:defRPr sz="2000">
                <a:latin typeface="华文细黑" pitchFamily="2" charset="-122"/>
                <a:ea typeface="华文细黑" pitchFamily="2" charset="-122"/>
              </a:defRPr>
            </a:lvl4pPr>
            <a:lvl5pPr>
              <a:defRPr sz="2000">
                <a:latin typeface="华文细黑" pitchFamily="2" charset="-122"/>
                <a:ea typeface="华文细黑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itchFamily="2" charset="-122"/>
                <a:ea typeface="华文细黑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95CFBD-EEC3-B143-A896-CF2F64EC4D7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itchFamily="2" charset="-122"/>
                <a:ea typeface="华文中宋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95CFBD-EEC3-B143-A896-CF2F64EC4D7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95CFBD-EEC3-B143-A896-CF2F64EC4D7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95CFBD-EEC3-B143-A896-CF2F64EC4D7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A756BF-A85F-9B46-8382-8E9D0B8DD48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95CFBD-EEC3-B143-A896-CF2F64EC4D7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126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20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95CFBD-EEC3-B143-A896-CF2F64EC4D7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71" name="图片 6"/>
          <p:cNvPicPr>
            <a:picLocks noChangeAspect="1"/>
          </p:cNvPicPr>
          <p:nvPr/>
        </p:nvPicPr>
        <p:blipFill>
          <a:blip r:embed="rId14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3" name="Picture 13" descr="君副本"/>
          <p:cNvPicPr>
            <a:picLocks noChangeAspect="1"/>
          </p:cNvPicPr>
          <p:nvPr userDrawn="1"/>
        </p:nvPicPr>
        <p:blipFill>
          <a:blip r:embed="rId15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5" name="标题 2"/>
          <p:cNvSpPr>
            <a:spLocks noGrp="1"/>
          </p:cNvSpPr>
          <p:nvPr>
            <p:ph type="ctrTitle"/>
          </p:nvPr>
        </p:nvSpPr>
        <p:spPr>
          <a:xfrm>
            <a:off x="0" y="112713"/>
            <a:ext cx="7772400" cy="714375"/>
          </a:xfrm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r>
              <a:rPr lang="zh-CN" altLang="en-US" kern="1200">
                <a:latin typeface="宋体" panose="02010600030101010101" pitchFamily="2" charset="-122"/>
                <a:ea typeface="+mj-ea"/>
                <a:cs typeface="+mj-cs"/>
              </a:rPr>
              <a:t>一、困难生及三奖操作流程 </a:t>
            </a:r>
            <a:r>
              <a:rPr lang="en-US" altLang="zh-CN" kern="1200">
                <a:latin typeface="宋体" panose="02010600030101010101" pitchFamily="2" charset="-122"/>
                <a:ea typeface="+mj-ea"/>
                <a:cs typeface="+mj-cs"/>
              </a:rPr>
              <a:t>- </a:t>
            </a:r>
            <a:r>
              <a:rPr lang="zh-CN" altLang="en-US" kern="1200">
                <a:latin typeface="宋体" panose="02010600030101010101" pitchFamily="2" charset="-122"/>
                <a:ea typeface="+mj-ea"/>
                <a:cs typeface="+mj-cs"/>
              </a:rPr>
              <a:t>用户组介绍</a:t>
            </a:r>
            <a:endParaRPr lang="zh-CN" altLang="en-US" kern="1200"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2835275" y="1527175"/>
            <a:ext cx="4441825" cy="5476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省中心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2835275" y="2374900"/>
            <a:ext cx="4441825" cy="501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高校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10" name="Oval 33"/>
          <p:cNvSpPr>
            <a:spLocks noChangeArrowheads="1"/>
          </p:cNvSpPr>
          <p:nvPr/>
        </p:nvSpPr>
        <p:spPr bwMode="auto">
          <a:xfrm>
            <a:off x="1839913" y="1573213"/>
            <a:ext cx="766763" cy="4540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11" name="Oval 33"/>
          <p:cNvSpPr>
            <a:spLocks noChangeArrowheads="1"/>
          </p:cNvSpPr>
          <p:nvPr/>
        </p:nvSpPr>
        <p:spPr bwMode="auto">
          <a:xfrm>
            <a:off x="1839913" y="2374900"/>
            <a:ext cx="766763" cy="4556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2835275" y="3176588"/>
            <a:ext cx="4441825" cy="501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院系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13" name="Oval 33"/>
          <p:cNvSpPr>
            <a:spLocks noChangeArrowheads="1"/>
          </p:cNvSpPr>
          <p:nvPr/>
        </p:nvSpPr>
        <p:spPr bwMode="auto">
          <a:xfrm>
            <a:off x="1839913" y="3176588"/>
            <a:ext cx="766763" cy="4556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3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2843213" y="3933825"/>
            <a:ext cx="4441825" cy="501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辅导员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1847850" y="3933825"/>
            <a:ext cx="766763" cy="4540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4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2843213" y="4689475"/>
            <a:ext cx="4440238" cy="501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学生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17" name="Oval 33"/>
          <p:cNvSpPr>
            <a:spLocks noChangeArrowheads="1"/>
          </p:cNvSpPr>
          <p:nvPr/>
        </p:nvSpPr>
        <p:spPr bwMode="auto">
          <a:xfrm>
            <a:off x="1847850" y="4689475"/>
            <a:ext cx="765175" cy="4556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5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文本框 2"/>
          <p:cNvSpPr txBox="1"/>
          <p:nvPr/>
        </p:nvSpPr>
        <p:spPr>
          <a:xfrm>
            <a:off x="215900" y="1016000"/>
            <a:ext cx="8604250" cy="9836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搜索【四川政务服务网】。学生可进行注册和登录。如果该学生第一次访问系统，请先阅读</a:t>
            </a:r>
            <a:r>
              <a:rPr lang="zh-CN" altLang="zh-CN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办事指南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</a:pPr>
            <a:endParaRPr lang="zh-CN" altLang="en-US">
              <a:latin typeface="Verdana" panose="020B0604030504040204" pitchFamily="34" charset="0"/>
              <a:ea typeface="微软雅黑" panose="020B0503020204020204" charset="-122"/>
            </a:endParaRPr>
          </a:p>
        </p:txBody>
      </p:sp>
      <p:sp>
        <p:nvSpPr>
          <p:cNvPr id="109569" name="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112713"/>
            <a:ext cx="7772400" cy="714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SzTx/>
              <a:buFontTx/>
            </a:pPr>
            <a:r>
              <a:rPr lang="zh-CN" altLang="en-US" sz="3200" kern="1200">
                <a:latin typeface="宋体" panose="02010600030101010101" pitchFamily="2" charset="-122"/>
                <a:ea typeface="+mj-ea"/>
                <a:cs typeface="+mj-cs"/>
              </a:rPr>
              <a:t>建档立卡学生资助操作流程 </a:t>
            </a:r>
            <a:r>
              <a:rPr lang="en-US" altLang="zh-CN" sz="3200" kern="1200">
                <a:latin typeface="宋体" panose="02010600030101010101" pitchFamily="2" charset="-122"/>
                <a:ea typeface="+mj-ea"/>
                <a:cs typeface="+mj-cs"/>
              </a:rPr>
              <a:t>– </a:t>
            </a:r>
            <a:r>
              <a:rPr lang="zh-CN" altLang="en-US" sz="3200" kern="1200">
                <a:latin typeface="宋体" panose="02010600030101010101" pitchFamily="2" charset="-122"/>
                <a:ea typeface="+mj-ea"/>
                <a:cs typeface="+mj-cs"/>
              </a:rPr>
              <a:t>学生操作</a:t>
            </a:r>
            <a:endParaRPr lang="zh-CN" altLang="en-US" sz="3200" kern="1200">
              <a:latin typeface="宋体" panose="02010600030101010101" pitchFamily="2" charset="-122"/>
              <a:ea typeface="+mj-ea"/>
              <a:cs typeface="+mj-cs"/>
            </a:endParaRPr>
          </a:p>
        </p:txBody>
      </p:sp>
      <p:pic>
        <p:nvPicPr>
          <p:cNvPr id="4" name="图片 3" descr="988879577badcdb1250f4bbd66ef3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05" y="1772920"/>
            <a:ext cx="6724015" cy="477901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5652135" y="4077335"/>
            <a:ext cx="935990" cy="431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文本框 2"/>
          <p:cNvSpPr txBox="1"/>
          <p:nvPr/>
        </p:nvSpPr>
        <p:spPr>
          <a:xfrm>
            <a:off x="215900" y="1016000"/>
            <a:ext cx="8604250" cy="9836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搜索【四川政务服务网】。学生可进行注册和登录。如果该学生第一次访问系统，请先阅读</a:t>
            </a:r>
            <a:r>
              <a:rPr lang="zh-CN" altLang="zh-CN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办事指南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</a:pPr>
            <a:endParaRPr lang="zh-CN" altLang="en-US">
              <a:latin typeface="Verdana" panose="020B0604030504040204" pitchFamily="34" charset="0"/>
              <a:ea typeface="微软雅黑" panose="020B0503020204020204" charset="-122"/>
            </a:endParaRPr>
          </a:p>
        </p:txBody>
      </p:sp>
      <p:pic>
        <p:nvPicPr>
          <p:cNvPr id="108547" name="内容占位符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5750" y="1855788"/>
            <a:ext cx="8543925" cy="4178300"/>
          </a:xfrm>
        </p:spPr>
      </p:pic>
      <p:sp>
        <p:nvSpPr>
          <p:cNvPr id="109569" name="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0" y="112713"/>
            <a:ext cx="7772400" cy="714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SzTx/>
              <a:buFontTx/>
            </a:pPr>
            <a:r>
              <a:rPr lang="zh-CN" altLang="en-US" sz="3200" kern="1200">
                <a:latin typeface="宋体" panose="02010600030101010101" pitchFamily="2" charset="-122"/>
                <a:ea typeface="+mj-ea"/>
                <a:cs typeface="+mj-cs"/>
              </a:rPr>
              <a:t>建档立卡学生资助操作流程 </a:t>
            </a:r>
            <a:r>
              <a:rPr lang="en-US" altLang="zh-CN" sz="3200" kern="1200">
                <a:latin typeface="宋体" panose="02010600030101010101" pitchFamily="2" charset="-122"/>
                <a:ea typeface="+mj-ea"/>
                <a:cs typeface="+mj-cs"/>
              </a:rPr>
              <a:t>– </a:t>
            </a:r>
            <a:r>
              <a:rPr lang="zh-CN" altLang="en-US" sz="3200" kern="1200">
                <a:latin typeface="宋体" panose="02010600030101010101" pitchFamily="2" charset="-122"/>
                <a:ea typeface="+mj-ea"/>
                <a:cs typeface="+mj-cs"/>
              </a:rPr>
              <a:t>学生操作</a:t>
            </a:r>
            <a:endParaRPr lang="zh-CN" altLang="en-US" sz="3200" kern="1200">
              <a:latin typeface="宋体" panose="02010600030101010101" pitchFamily="2" charset="-122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69" name="标题 2"/>
          <p:cNvSpPr>
            <a:spLocks noGrp="1"/>
          </p:cNvSpPr>
          <p:nvPr>
            <p:ph type="ctrTitle"/>
          </p:nvPr>
        </p:nvSpPr>
        <p:spPr>
          <a:xfrm>
            <a:off x="0" y="112713"/>
            <a:ext cx="7772400" cy="714375"/>
          </a:xfrm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r>
              <a:rPr lang="zh-CN" altLang="en-US" sz="3200" kern="1200">
                <a:latin typeface="宋体" panose="02010600030101010101" pitchFamily="2" charset="-122"/>
                <a:ea typeface="+mj-ea"/>
                <a:cs typeface="+mj-cs"/>
              </a:rPr>
              <a:t>建档立卡学生资助操作流程 </a:t>
            </a:r>
            <a:r>
              <a:rPr lang="en-US" altLang="zh-CN" sz="3200" kern="1200">
                <a:latin typeface="宋体" panose="02010600030101010101" pitchFamily="2" charset="-122"/>
                <a:ea typeface="+mj-ea"/>
                <a:cs typeface="+mj-cs"/>
              </a:rPr>
              <a:t>– </a:t>
            </a:r>
            <a:r>
              <a:rPr lang="zh-CN" altLang="en-US" sz="3200" kern="1200">
                <a:latin typeface="宋体" panose="02010600030101010101" pitchFamily="2" charset="-122"/>
                <a:ea typeface="+mj-ea"/>
                <a:cs typeface="+mj-cs"/>
              </a:rPr>
              <a:t>学生操作</a:t>
            </a:r>
            <a:endParaRPr lang="zh-CN" altLang="en-US" sz="3200" kern="1200"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109570" name="文本框 2"/>
          <p:cNvSpPr txBox="1"/>
          <p:nvPr/>
        </p:nvSpPr>
        <p:spPr>
          <a:xfrm>
            <a:off x="71438" y="1016000"/>
            <a:ext cx="8785225" cy="1784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【建档立卡贫困学生资助】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页面，</a:t>
            </a:r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点击新增进入学生申请页面，如果学生是贫困库的学生，将自动填充数据。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申请信息</a:t>
            </a:r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保存后，审核状态为“草稿”，草稿状态下学生可以修改信息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点击提交数据将不可修改数据，并自动关闭窗口。如果申请时查找不到所在学校，请与户籍所在地资助中心联系。</a:t>
            </a:r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</a:pPr>
            <a:endParaRPr lang="zh-CN" altLang="en-US">
              <a:latin typeface="Verdana" panose="020B0604030504040204" pitchFamily="34" charset="0"/>
              <a:ea typeface="微软雅黑" panose="020B0503020204020204" charset="-122"/>
            </a:endParaRPr>
          </a:p>
        </p:txBody>
      </p:sp>
      <p:pic>
        <p:nvPicPr>
          <p:cNvPr id="10957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8" y="2430463"/>
            <a:ext cx="9104312" cy="3925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0594" name="图片 3" descr="691R4U$92%O6[2JE~59VT]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8388" y="1939925"/>
            <a:ext cx="2811462" cy="436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939925"/>
            <a:ext cx="5588000" cy="4227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0596" name="文本框 2"/>
          <p:cNvSpPr txBox="1"/>
          <p:nvPr/>
        </p:nvSpPr>
        <p:spPr>
          <a:xfrm>
            <a:off x="71438" y="1016000"/>
            <a:ext cx="8785225" cy="706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【建档立卡贫困学生资助】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页面，</a:t>
            </a:r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如果学生不是贫困库中（六有平台）的学生，需要联系所在扶贫部门查询贫困库信息，然后才可申请。</a:t>
            </a:r>
            <a:endParaRPr lang="zh-CN" altLang="en-US">
              <a:latin typeface="Verdana" panose="020B0604030504040204" pitchFamily="34" charset="0"/>
              <a:ea typeface="微软雅黑" panose="020B0503020204020204" charset="-122"/>
            </a:endParaRPr>
          </a:p>
        </p:txBody>
      </p:sp>
      <p:sp>
        <p:nvSpPr>
          <p:cNvPr id="109569" name="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0" y="112713"/>
            <a:ext cx="7772400" cy="714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SzTx/>
              <a:buFontTx/>
            </a:pPr>
            <a:r>
              <a:rPr lang="zh-CN" altLang="en-US" sz="3200" kern="1200">
                <a:latin typeface="宋体" panose="02010600030101010101" pitchFamily="2" charset="-122"/>
                <a:ea typeface="+mj-ea"/>
                <a:cs typeface="+mj-cs"/>
              </a:rPr>
              <a:t>建档立卡学生资助操作流程 </a:t>
            </a:r>
            <a:r>
              <a:rPr lang="en-US" altLang="zh-CN" sz="3200" kern="1200">
                <a:latin typeface="宋体" panose="02010600030101010101" pitchFamily="2" charset="-122"/>
                <a:ea typeface="+mj-ea"/>
                <a:cs typeface="+mj-cs"/>
              </a:rPr>
              <a:t>– </a:t>
            </a:r>
            <a:r>
              <a:rPr lang="zh-CN" altLang="en-US" sz="3200" kern="1200">
                <a:latin typeface="宋体" panose="02010600030101010101" pitchFamily="2" charset="-122"/>
                <a:ea typeface="+mj-ea"/>
                <a:cs typeface="+mj-cs"/>
              </a:rPr>
              <a:t>学生操作</a:t>
            </a:r>
            <a:endParaRPr lang="zh-CN" altLang="en-US" sz="3200" kern="1200">
              <a:latin typeface="宋体" panose="02010600030101010101" pitchFamily="2" charset="-122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文本框 2"/>
          <p:cNvSpPr txBox="1"/>
          <p:nvPr/>
        </p:nvSpPr>
        <p:spPr>
          <a:xfrm>
            <a:off x="71438" y="1016000"/>
            <a:ext cx="8785225" cy="2708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资助项目管理</a:t>
            </a:r>
            <a:r>
              <a:rPr lang="en-US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页面，可查看本校的学生申请信息。如发现</a:t>
            </a:r>
            <a:r>
              <a:rPr lang="zh-CN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学校信息有问题，勾选记录，点击</a:t>
            </a:r>
            <a:r>
              <a:rPr lang="en-US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zh-CN" sz="1800">
                <a:latin typeface="宋体" panose="02010600030101010101" pitchFamily="2" charset="-122"/>
                <a:ea typeface="黑体" panose="02010609060101010101" pitchFamily="49" charset="-122"/>
              </a:rPr>
              <a:t>修改</a:t>
            </a:r>
            <a:r>
              <a:rPr lang="en-US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按钮，修改就读学校信息。 勾选记录，点击</a:t>
            </a:r>
            <a:r>
              <a:rPr lang="zh-CN" altLang="zh-CN" sz="1800">
                <a:latin typeface="宋体" panose="02010600030101010101" pitchFamily="2" charset="-122"/>
                <a:ea typeface="黑体" panose="02010609060101010101" pitchFamily="49" charset="-122"/>
              </a:rPr>
              <a:t>【审核通过】</a:t>
            </a:r>
            <a:r>
              <a:rPr lang="zh-CN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按钮，填写审核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人姓名、职务、电话、审核时间</a:t>
            </a:r>
            <a:r>
              <a:rPr lang="zh-CN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如发现</a:t>
            </a:r>
            <a:r>
              <a:rPr lang="zh-CN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学生学籍有问题，可勾选记录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点击</a:t>
            </a:r>
            <a:r>
              <a:rPr lang="zh-CN" altLang="zh-CN" sz="1800">
                <a:latin typeface="宋体" panose="02010600030101010101" pitchFamily="2" charset="-122"/>
                <a:ea typeface="黑体" panose="02010609060101010101" pitchFamily="49" charset="-122"/>
              </a:rPr>
              <a:t>【审核退回】 </a:t>
            </a:r>
            <a:r>
              <a:rPr lang="zh-CN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，填写审核意见退回申请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让学生</a:t>
            </a:r>
            <a:r>
              <a:rPr lang="zh-CN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进行修改。 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点击</a:t>
            </a:r>
            <a:r>
              <a:rPr lang="zh-CN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【学校审核花名册】可打印和导出花名册。</a:t>
            </a:r>
            <a:endParaRPr lang="zh-CN" altLang="zh-CN" sz="1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</a:pPr>
            <a:endParaRPr lang="zh-CN" altLang="zh-CN" sz="200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0" hangingPunct="0">
              <a:buFont typeface="Arial" panose="020B0604020202020204" pitchFamily="34" charset="0"/>
            </a:pPr>
            <a:endParaRPr lang="zh-CN" altLang="zh-CN" sz="200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0" hangingPunct="0">
              <a:buFont typeface="Arial" panose="020B0604020202020204" pitchFamily="34" charset="0"/>
            </a:pPr>
            <a:endParaRPr lang="zh-CN" altLang="zh-CN" sz="200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0" hangingPunct="0">
              <a:buFont typeface="Arial" panose="020B0604020202020204" pitchFamily="34" charset="0"/>
            </a:pP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161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3" y="2744788"/>
            <a:ext cx="8748712" cy="3455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69" name="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0" y="112713"/>
            <a:ext cx="7772400" cy="714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SzTx/>
              <a:buFontTx/>
            </a:pPr>
            <a:r>
              <a:rPr lang="zh-CN" altLang="en-US" sz="3200" kern="1200">
                <a:latin typeface="宋体" panose="02010600030101010101" pitchFamily="2" charset="-122"/>
                <a:ea typeface="+mj-ea"/>
                <a:cs typeface="+mj-cs"/>
              </a:rPr>
              <a:t>建档立卡学生资助操作流程 </a:t>
            </a:r>
            <a:r>
              <a:rPr lang="en-US" altLang="zh-CN" sz="3200" kern="1200">
                <a:latin typeface="宋体" panose="02010600030101010101" pitchFamily="2" charset="-122"/>
                <a:ea typeface="+mj-ea"/>
                <a:cs typeface="+mj-cs"/>
              </a:rPr>
              <a:t>– </a:t>
            </a:r>
            <a:r>
              <a:rPr lang="zh-CN" altLang="en-US" sz="3200" kern="1200">
                <a:latin typeface="宋体" panose="02010600030101010101" pitchFamily="2" charset="-122"/>
                <a:ea typeface="+mj-ea"/>
                <a:cs typeface="+mj-cs"/>
              </a:rPr>
              <a:t>学生操作</a:t>
            </a:r>
            <a:endParaRPr lang="zh-CN" altLang="en-US" sz="3200" kern="1200">
              <a:latin typeface="宋体" panose="02010600030101010101" pitchFamily="2" charset="-122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3" name="标题 2"/>
          <p:cNvSpPr>
            <a:spLocks noGrp="1"/>
          </p:cNvSpPr>
          <p:nvPr>
            <p:ph type="ctrTitle"/>
          </p:nvPr>
        </p:nvSpPr>
        <p:spPr>
          <a:xfrm>
            <a:off x="0" y="112713"/>
            <a:ext cx="7772400" cy="714375"/>
          </a:xfrm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r>
              <a:rPr lang="zh-CN" altLang="en-US" kern="1200">
                <a:latin typeface="宋体" panose="02010600030101010101" pitchFamily="2" charset="-122"/>
                <a:ea typeface="+mj-ea"/>
                <a:cs typeface="+mj-cs"/>
              </a:rPr>
              <a:t>建档立卡学生资助操作流程</a:t>
            </a:r>
            <a:endParaRPr lang="zh-CN" altLang="en-US" kern="1200"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115714" name="文本框 2"/>
          <p:cNvSpPr txBox="1"/>
          <p:nvPr/>
        </p:nvSpPr>
        <p:spPr>
          <a:xfrm>
            <a:off x="71438" y="1016000"/>
            <a:ext cx="8785225" cy="45227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</a:pPr>
            <a:r>
              <a:rPr lang="en-US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、学生申请时</a:t>
            </a:r>
            <a:r>
              <a:rPr lang="zh-CN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贫困库里的学生，可以正常申请。不是贫困库的学生，不可以申请。（学校或者学生）联系扶贫部门，等数据获取成功后，学生再申请。学生申请时如果带出来的信息有错误，可在备注一栏加说明。</a:t>
            </a:r>
            <a:endParaRPr lang="en-US" altLang="zh-CN" sz="1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</a:pPr>
            <a:r>
              <a:rPr lang="en-US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如果该学生是中职或者技工的学生，院系名称和其他受助情况，不可填写，招生类别是根据入学时间，自动填充的，当前时间由入学时间自动截取，前5年的数据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</a:pPr>
            <a:r>
              <a:rPr lang="en-US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如果是本专科的学生，招生类别隐藏，中职或者技工的学生招生类别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为必填项</a:t>
            </a:r>
            <a:r>
              <a:rPr lang="zh-CN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</a:pPr>
            <a:r>
              <a:rPr lang="en-US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如果某学生属于本省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学校</a:t>
            </a:r>
            <a:r>
              <a:rPr lang="zh-CN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的学生，将进入高校或中职或技工，进行审核，如果审核通过，学籍状态转换成学校已审核，才可以被区县审核。</a:t>
            </a:r>
            <a:endParaRPr lang="en-US" altLang="zh-CN" sz="1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</a:pPr>
            <a:r>
              <a:rPr lang="en-US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如果学生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填写</a:t>
            </a:r>
            <a:r>
              <a:rPr lang="zh-CN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学校信息没有在本系统里面找到，将由省中心确认该学校是存在的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并</a:t>
            </a:r>
            <a:r>
              <a:rPr lang="zh-CN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审核操作，如果审核通过，学籍状态转换成省中心审核通过，才可以被区县审核。</a:t>
            </a:r>
            <a:endParaRPr lang="en-US" altLang="zh-CN" sz="1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</a:pPr>
            <a:r>
              <a:rPr lang="en-US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如果是省外的学生，直接进入区县由区县代审核。当区县审核通过后，进行名单公示和发放金额的操作。</a:t>
            </a:r>
            <a:endParaRPr lang="zh-CN" altLang="zh-CN" sz="1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</a:pPr>
            <a:endParaRPr lang="zh-CN" altLang="zh-CN" sz="1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</a:pPr>
            <a:endParaRPr lang="zh-CN" altLang="en-US">
              <a:latin typeface="Verdana" panose="020B060403050404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AutoShape 2"/>
          <p:cNvSpPr>
            <a:spLocks noGrp="1"/>
          </p:cNvSpPr>
          <p:nvPr>
            <p:ph type="ctrTitle"/>
          </p:nvPr>
        </p:nvSpPr>
        <p:spPr>
          <a:xfrm>
            <a:off x="0" y="188913"/>
            <a:ext cx="7772400" cy="714375"/>
          </a:xfrm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zh-CN" altLang="en-US" kern="1200">
                <a:latin typeface="宋体" panose="02010600030101010101" pitchFamily="2" charset="-122"/>
                <a:ea typeface="+mj-ea"/>
                <a:cs typeface="+mj-cs"/>
              </a:rPr>
              <a:t>困难生及三奖操作流程 </a:t>
            </a:r>
            <a:r>
              <a:rPr lang="en-US" altLang="zh-CN" kern="1200">
                <a:latin typeface="宋体" panose="02010600030101010101" pitchFamily="2" charset="-122"/>
                <a:ea typeface="+mj-ea"/>
                <a:cs typeface="+mj-cs"/>
              </a:rPr>
              <a:t>- </a:t>
            </a:r>
            <a:r>
              <a:rPr lang="zh-CN" altLang="en-US" kern="1200">
                <a:latin typeface="宋体" panose="02010600030101010101" pitchFamily="2" charset="-122"/>
                <a:ea typeface="+mj-ea"/>
                <a:cs typeface="+mj-cs"/>
              </a:rPr>
              <a:t>学生在线申请</a:t>
            </a:r>
            <a:endParaRPr lang="zh-CN" altLang="en-US" kern="1200"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51203" name="Rectangle 8"/>
          <p:cNvSpPr/>
          <p:nvPr/>
        </p:nvSpPr>
        <p:spPr bwMode="auto">
          <a:xfrm>
            <a:off x="0" y="4724400"/>
            <a:ext cx="91440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1139" name="TextBox 7"/>
          <p:cNvSpPr txBox="1"/>
          <p:nvPr/>
        </p:nvSpPr>
        <p:spPr>
          <a:xfrm>
            <a:off x="330200" y="1093788"/>
            <a:ext cx="8215313" cy="3371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申请三奖的学生账号为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身份证号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，密码为</a:t>
            </a:r>
            <a:r>
              <a:rPr lang="zh-CN" altLang="en-US" sz="1600" b="1">
                <a:latin typeface="宋体" panose="02010600030101010101" pitchFamily="2" charset="-122"/>
                <a:sym typeface="宋体" panose="02010600030101010101" pitchFamily="2" charset="-122"/>
              </a:rPr>
              <a:t>身份证号后</a:t>
            </a:r>
            <a:r>
              <a:rPr lang="en-US" altLang="zh-CN" sz="1600" b="1">
                <a:latin typeface="宋体" panose="02010600030101010101" pitchFamily="2" charset="-122"/>
                <a:sym typeface="宋体" panose="02010600030101010101" pitchFamily="2" charset="-122"/>
              </a:rPr>
              <a:t>6</a:t>
            </a:r>
            <a:r>
              <a:rPr lang="zh-CN" altLang="en-US" sz="1600" b="1">
                <a:latin typeface="宋体" panose="02010600030101010101" pitchFamily="2" charset="-122"/>
                <a:sym typeface="宋体" panose="02010600030101010101" pitchFamily="2" charset="-122"/>
              </a:rPr>
              <a:t>位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114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200" y="1773238"/>
            <a:ext cx="8597900" cy="450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内容占位符 1"/>
          <p:cNvSpPr>
            <a:spLocks noGrp="1"/>
          </p:cNvSpPr>
          <p:nvPr>
            <p:ph idx="1"/>
          </p:nvPr>
        </p:nvSpPr>
        <p:spPr>
          <a:xfrm>
            <a:off x="457200" y="2141538"/>
            <a:ext cx="7894638" cy="1716088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2162" name="标题 2"/>
          <p:cNvSpPr>
            <a:spLocks noGrp="1"/>
          </p:cNvSpPr>
          <p:nvPr>
            <p:ph type="ctrTitle"/>
          </p:nvPr>
        </p:nvSpPr>
        <p:spPr>
          <a:xfrm>
            <a:off x="52388" y="157163"/>
            <a:ext cx="7772400" cy="714375"/>
          </a:xfrm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r>
              <a:rPr lang="zh-CN" altLang="en-US" kern="1200">
                <a:latin typeface="宋体" panose="02010600030101010101" pitchFamily="2" charset="-122"/>
                <a:ea typeface="+mj-ea"/>
                <a:cs typeface="+mj-cs"/>
              </a:rPr>
              <a:t>困难生及三奖操作流程 </a:t>
            </a:r>
            <a:r>
              <a:rPr lang="en-US" altLang="zh-CN" kern="1200">
                <a:latin typeface="宋体" panose="02010600030101010101" pitchFamily="2" charset="-122"/>
                <a:ea typeface="+mj-ea"/>
                <a:cs typeface="+mj-cs"/>
              </a:rPr>
              <a:t>- </a:t>
            </a:r>
            <a:r>
              <a:rPr lang="zh-CN" altLang="en-US" kern="1200">
                <a:latin typeface="宋体" panose="02010600030101010101" pitchFamily="2" charset="-122"/>
                <a:ea typeface="+mj-ea"/>
                <a:cs typeface="+mj-cs"/>
              </a:rPr>
              <a:t>学生信息管理</a:t>
            </a:r>
            <a:endParaRPr lang="zh-CN" altLang="en-US" kern="1200"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92163" name="TextBox 7"/>
          <p:cNvSpPr txBox="1"/>
          <p:nvPr/>
        </p:nvSpPr>
        <p:spPr>
          <a:xfrm>
            <a:off x="336550" y="982663"/>
            <a:ext cx="8215313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学生登录系统以后，可修改联系电话、电子邮箱、银行卡号等信息。也可自行修改登录密码。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2229" name="Rectangle 1"/>
          <p:cNvSpPr>
            <a:spLocks noChangeArrowheads="1"/>
          </p:cNvSpPr>
          <p:nvPr/>
        </p:nvSpPr>
        <p:spPr bwMode="auto">
          <a:xfrm>
            <a:off x="0" y="-508000"/>
            <a:ext cx="184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zh-CN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</a:br>
            <a:endParaRPr kumimoji="0" lang="zh-CN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92165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0" y="1582738"/>
            <a:ext cx="8620125" cy="2386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3354388"/>
            <a:ext cx="8556625" cy="2347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5" name="AutoShape 2"/>
          <p:cNvSpPr>
            <a:spLocks noGrp="1"/>
          </p:cNvSpPr>
          <p:nvPr>
            <p:ph type="ctrTitle"/>
          </p:nvPr>
        </p:nvSpPr>
        <p:spPr>
          <a:xfrm>
            <a:off x="0" y="188913"/>
            <a:ext cx="7772400" cy="714375"/>
          </a:xfrm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zh-CN" altLang="en-US" kern="1200">
                <a:latin typeface="宋体" panose="02010600030101010101" pitchFamily="2" charset="-122"/>
                <a:ea typeface="+mj-ea"/>
                <a:cs typeface="+mj-cs"/>
              </a:rPr>
              <a:t>困难生及三奖操作流程 </a:t>
            </a:r>
            <a:r>
              <a:rPr lang="en-US" altLang="zh-CN" kern="1200">
                <a:latin typeface="宋体" panose="02010600030101010101" pitchFamily="2" charset="-122"/>
                <a:ea typeface="+mj-ea"/>
                <a:cs typeface="+mj-cs"/>
              </a:rPr>
              <a:t>- </a:t>
            </a:r>
            <a:r>
              <a:rPr lang="zh-CN" altLang="en-US" kern="1200">
                <a:latin typeface="宋体" panose="02010600030101010101" pitchFamily="2" charset="-122"/>
                <a:ea typeface="+mj-ea"/>
                <a:cs typeface="+mj-cs"/>
              </a:rPr>
              <a:t>学生在线申请困难生</a:t>
            </a:r>
            <a:endParaRPr lang="zh-CN" altLang="en-US" kern="1200"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53251" name="Rectangle 8"/>
          <p:cNvSpPr/>
          <p:nvPr/>
        </p:nvSpPr>
        <p:spPr bwMode="auto">
          <a:xfrm>
            <a:off x="0" y="4724400"/>
            <a:ext cx="91440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797050" y="3867150"/>
            <a:ext cx="2847975" cy="12049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88" name="TextBox 7"/>
          <p:cNvSpPr txBox="1"/>
          <p:nvPr/>
        </p:nvSpPr>
        <p:spPr>
          <a:xfrm>
            <a:off x="295275" y="1031875"/>
            <a:ext cx="8215313" cy="3381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在【学生在线申请】页面，点击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新增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按钮，进行困难生申请。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3189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887538"/>
            <a:ext cx="8785225" cy="2968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09" name="AutoShape 2"/>
          <p:cNvSpPr>
            <a:spLocks noGrp="1"/>
          </p:cNvSpPr>
          <p:nvPr>
            <p:ph type="ctrTitle"/>
          </p:nvPr>
        </p:nvSpPr>
        <p:spPr>
          <a:xfrm>
            <a:off x="0" y="188913"/>
            <a:ext cx="7920038" cy="714375"/>
          </a:xfrm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zh-CN" altLang="en-US" kern="1200">
                <a:latin typeface="宋体" panose="02010600030101010101" pitchFamily="2" charset="-122"/>
                <a:ea typeface="+mj-ea"/>
                <a:cs typeface="+mj-cs"/>
              </a:rPr>
              <a:t>困难生及三奖操作流程 </a:t>
            </a:r>
            <a:r>
              <a:rPr lang="en-US" altLang="zh-CN" kern="1200">
                <a:latin typeface="宋体" panose="02010600030101010101" pitchFamily="2" charset="-122"/>
                <a:ea typeface="+mj-ea"/>
                <a:cs typeface="+mj-cs"/>
              </a:rPr>
              <a:t>- </a:t>
            </a:r>
            <a:r>
              <a:rPr lang="zh-CN" altLang="en-US" kern="1200">
                <a:latin typeface="宋体" panose="02010600030101010101" pitchFamily="2" charset="-122"/>
                <a:ea typeface="+mj-ea"/>
                <a:cs typeface="+mj-cs"/>
              </a:rPr>
              <a:t>学生在线申请困难生</a:t>
            </a:r>
            <a:endParaRPr lang="zh-CN" altLang="en-US" kern="1200"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54275" name="Rectangle 8"/>
          <p:cNvSpPr/>
          <p:nvPr/>
        </p:nvSpPr>
        <p:spPr bwMode="auto">
          <a:xfrm>
            <a:off x="0" y="4724400"/>
            <a:ext cx="91440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4211" name="TextBox 7"/>
          <p:cNvSpPr txBox="1"/>
          <p:nvPr/>
        </p:nvSpPr>
        <p:spPr>
          <a:xfrm>
            <a:off x="336550" y="982663"/>
            <a:ext cx="8215313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学生填写信息后，点击保存即可，无需上报，在辅导员审核通过之前，学生均可修改申请信息。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421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46238"/>
            <a:ext cx="9144000" cy="291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421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8325"/>
            <a:ext cx="9144000" cy="198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内容占位符 1"/>
          <p:cNvSpPr>
            <a:spLocks noGrp="1"/>
          </p:cNvSpPr>
          <p:nvPr>
            <p:ph idx="1"/>
          </p:nvPr>
        </p:nvSpPr>
        <p:spPr>
          <a:xfrm>
            <a:off x="457200" y="2816225"/>
            <a:ext cx="6562725" cy="10414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5234" name="标题 2"/>
          <p:cNvSpPr>
            <a:spLocks noGrp="1"/>
          </p:cNvSpPr>
          <p:nvPr>
            <p:ph type="ctrTitle"/>
          </p:nvPr>
        </p:nvSpPr>
        <p:spPr>
          <a:xfrm>
            <a:off x="0" y="195263"/>
            <a:ext cx="7772400" cy="714375"/>
          </a:xfrm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r>
              <a:rPr lang="zh-CN" altLang="en-US" kern="1200">
                <a:latin typeface="宋体" panose="02010600030101010101" pitchFamily="2" charset="-122"/>
                <a:ea typeface="+mj-ea"/>
                <a:cs typeface="+mj-cs"/>
              </a:rPr>
              <a:t>困难生及三奖操作流程 </a:t>
            </a:r>
            <a:r>
              <a:rPr lang="en-US" altLang="zh-CN" kern="1200">
                <a:latin typeface="宋体" panose="02010600030101010101" pitchFamily="2" charset="-122"/>
                <a:ea typeface="+mj-ea"/>
                <a:cs typeface="+mj-cs"/>
              </a:rPr>
              <a:t>- </a:t>
            </a:r>
            <a:r>
              <a:rPr lang="zh-CN" altLang="en-US" kern="1200">
                <a:latin typeface="宋体" panose="02010600030101010101" pitchFamily="2" charset="-122"/>
                <a:ea typeface="+mj-ea"/>
                <a:cs typeface="+mj-cs"/>
              </a:rPr>
              <a:t>学生在线申请困难生</a:t>
            </a:r>
            <a:endParaRPr lang="zh-CN" altLang="en-US" kern="1200">
              <a:latin typeface="宋体" panose="02010600030101010101" pitchFamily="2" charset="-122"/>
              <a:ea typeface="+mj-ea"/>
              <a:cs typeface="+mj-cs"/>
            </a:endParaRPr>
          </a:p>
        </p:txBody>
      </p:sp>
      <p:pic>
        <p:nvPicPr>
          <p:cNvPr id="95235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0" y="1989138"/>
            <a:ext cx="8677275" cy="395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36" name="TextBox 7"/>
          <p:cNvSpPr txBox="1"/>
          <p:nvPr/>
        </p:nvSpPr>
        <p:spPr>
          <a:xfrm>
            <a:off x="336550" y="982663"/>
            <a:ext cx="8215313" cy="3381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困难生信息提交后，可在列表界面查看审核状态，知晓是否已认定为本年度困难生。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7" name="AutoShape 2"/>
          <p:cNvSpPr>
            <a:spLocks noGrp="1"/>
          </p:cNvSpPr>
          <p:nvPr>
            <p:ph type="ctrTitle"/>
          </p:nvPr>
        </p:nvSpPr>
        <p:spPr>
          <a:xfrm>
            <a:off x="0" y="188913"/>
            <a:ext cx="7772400" cy="576262"/>
          </a:xfrm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zh-CN" altLang="en-US" sz="2200" kern="1200">
                <a:latin typeface="宋体" panose="02010600030101010101" pitchFamily="2" charset="-122"/>
                <a:ea typeface="+mj-ea"/>
                <a:cs typeface="+mj-cs"/>
              </a:rPr>
              <a:t>困难生及三奖操作流程</a:t>
            </a:r>
            <a:r>
              <a:rPr lang="en-US" altLang="zh-CN" sz="2200" kern="1200">
                <a:latin typeface="宋体" panose="02010600030101010101" pitchFamily="2" charset="-122"/>
                <a:ea typeface="+mj-ea"/>
                <a:cs typeface="+mj-cs"/>
              </a:rPr>
              <a:t> - </a:t>
            </a:r>
            <a:r>
              <a:rPr lang="zh-CN" altLang="en-US" sz="2200" kern="1200">
                <a:latin typeface="宋体" panose="02010600030101010101" pitchFamily="2" charset="-122"/>
                <a:ea typeface="+mj-ea"/>
                <a:cs typeface="+mj-cs"/>
              </a:rPr>
              <a:t>困难生审核（辅导员）</a:t>
            </a:r>
            <a:endParaRPr lang="zh-CN" altLang="en-US" sz="2200" kern="1200"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56323" name="Rectangle 8"/>
          <p:cNvSpPr/>
          <p:nvPr/>
        </p:nvSpPr>
        <p:spPr bwMode="auto">
          <a:xfrm>
            <a:off x="0" y="4724400"/>
            <a:ext cx="91440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6259" name="TextBox 7"/>
          <p:cNvSpPr txBox="1"/>
          <p:nvPr/>
        </p:nvSpPr>
        <p:spPr>
          <a:xfrm>
            <a:off x="115888" y="979488"/>
            <a:ext cx="8215312" cy="1570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学生填写完成后，辅导员可以审核学生困难生申请信息。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如果勾选学生点击审核按钮，则只对选中的学生进行操作，如果不勾选，则对全部符合审核要求的学生进行操作。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审核通过后，需要进行上报操作，否则院系无法审核辅导员审核通过数据。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审核退回与审核不通过的区别：审核退回之后下级可以操作，审核不通过是直接退回给学生，并且学生无权再操作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626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75" y="2552700"/>
            <a:ext cx="8909050" cy="3586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1" name="AutoShape 2"/>
          <p:cNvSpPr>
            <a:spLocks noGrp="1"/>
          </p:cNvSpPr>
          <p:nvPr>
            <p:ph type="ctrTitle"/>
          </p:nvPr>
        </p:nvSpPr>
        <p:spPr>
          <a:xfrm>
            <a:off x="0" y="188913"/>
            <a:ext cx="7772400" cy="576262"/>
          </a:xfrm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zh-CN" altLang="en-US" sz="2200" kern="1200">
                <a:latin typeface="宋体" panose="02010600030101010101" pitchFamily="2" charset="-122"/>
                <a:ea typeface="+mj-ea"/>
                <a:cs typeface="+mj-cs"/>
              </a:rPr>
              <a:t>困难生及三奖操作流程 </a:t>
            </a:r>
            <a:r>
              <a:rPr lang="en-US" altLang="zh-CN" sz="2200" kern="1200">
                <a:latin typeface="宋体" panose="02010600030101010101" pitchFamily="2" charset="-122"/>
                <a:ea typeface="+mj-ea"/>
                <a:cs typeface="+mj-cs"/>
              </a:rPr>
              <a:t>- </a:t>
            </a:r>
            <a:r>
              <a:rPr lang="zh-CN" altLang="en-US" sz="2200" kern="1200">
                <a:latin typeface="宋体" panose="02010600030101010101" pitchFamily="2" charset="-122"/>
                <a:ea typeface="+mj-ea"/>
                <a:cs typeface="+mj-cs"/>
              </a:rPr>
              <a:t>困难生审核（院系）</a:t>
            </a:r>
            <a:endParaRPr lang="zh-CN" altLang="en-US" sz="2200" kern="1200"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57347" name="Rectangle 8"/>
          <p:cNvSpPr/>
          <p:nvPr/>
        </p:nvSpPr>
        <p:spPr bwMode="auto">
          <a:xfrm>
            <a:off x="0" y="4724400"/>
            <a:ext cx="91440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7283" name="TextBox 7"/>
          <p:cNvSpPr txBox="1"/>
          <p:nvPr/>
        </p:nvSpPr>
        <p:spPr>
          <a:xfrm>
            <a:off x="117475" y="982663"/>
            <a:ext cx="8434388" cy="10779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辅导员审核通过并上报后，院系可以审核辅导员上报的困难生申请信息。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如果勾选辅导员点击审核按钮，则只对选中的辅导员进行操作，如果不勾选，则对全部符合审核要求的辅导员进行操作。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审核通过后，需要进行上报操作，否则学校无法审核院系审核通过数据。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728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75" y="2557463"/>
            <a:ext cx="8775700" cy="3600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1" name="标题 2"/>
          <p:cNvSpPr>
            <a:spLocks noGrp="1"/>
          </p:cNvSpPr>
          <p:nvPr>
            <p:ph type="ctrTitle"/>
          </p:nvPr>
        </p:nvSpPr>
        <p:spPr>
          <a:xfrm>
            <a:off x="0" y="112713"/>
            <a:ext cx="7772400" cy="714375"/>
          </a:xfrm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r>
              <a:rPr lang="zh-CN" altLang="en-US" kern="1200">
                <a:latin typeface="宋体" panose="02010600030101010101" pitchFamily="2" charset="-122"/>
                <a:ea typeface="+mj-ea"/>
                <a:cs typeface="+mj-cs"/>
              </a:rPr>
              <a:t>二、建档立卡学生资助操作流程 </a:t>
            </a:r>
            <a:r>
              <a:rPr lang="en-US" altLang="zh-CN" kern="1200">
                <a:latin typeface="宋体" panose="02010600030101010101" pitchFamily="2" charset="-122"/>
                <a:ea typeface="+mj-ea"/>
                <a:cs typeface="+mj-cs"/>
              </a:rPr>
              <a:t>- </a:t>
            </a:r>
            <a:r>
              <a:rPr lang="zh-CN" altLang="en-US" kern="1200">
                <a:latin typeface="宋体" panose="02010600030101010101" pitchFamily="2" charset="-122"/>
                <a:ea typeface="+mj-ea"/>
                <a:cs typeface="+mj-cs"/>
              </a:rPr>
              <a:t>用户组介绍</a:t>
            </a:r>
            <a:endParaRPr lang="zh-CN" altLang="en-US" kern="1200"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2835275" y="1527175"/>
            <a:ext cx="4441825" cy="5476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省中心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2835275" y="2374900"/>
            <a:ext cx="4441825" cy="501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市州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10" name="Oval 33"/>
          <p:cNvSpPr>
            <a:spLocks noChangeArrowheads="1"/>
          </p:cNvSpPr>
          <p:nvPr/>
        </p:nvSpPr>
        <p:spPr bwMode="auto">
          <a:xfrm>
            <a:off x="1839913" y="1573213"/>
            <a:ext cx="766763" cy="4540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11" name="Oval 33"/>
          <p:cNvSpPr>
            <a:spLocks noChangeArrowheads="1"/>
          </p:cNvSpPr>
          <p:nvPr/>
        </p:nvSpPr>
        <p:spPr bwMode="auto">
          <a:xfrm>
            <a:off x="1839913" y="2374900"/>
            <a:ext cx="766763" cy="4556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2835275" y="3176588"/>
            <a:ext cx="4441825" cy="501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zh-CN" altLang="en-US" sz="2000" b="1" i="0" u="none" strike="noStrike" kern="1200" cap="none" spc="0" normalizeH="0" baseline="0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区县</a:t>
            </a:r>
            <a:endParaRPr kumimoji="0" lang="zh-CN" altLang="en-US" sz="2000" b="1" i="0" u="none" strike="noStrike" kern="1200" cap="none" spc="0" normalizeH="0" baseline="0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3" name="Oval 33"/>
          <p:cNvSpPr>
            <a:spLocks noChangeArrowheads="1"/>
          </p:cNvSpPr>
          <p:nvPr/>
        </p:nvSpPr>
        <p:spPr bwMode="auto">
          <a:xfrm>
            <a:off x="1839913" y="3176588"/>
            <a:ext cx="766763" cy="4556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3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2843213" y="3933825"/>
            <a:ext cx="4441825" cy="501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学校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1847850" y="3933825"/>
            <a:ext cx="766763" cy="4540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4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2843213" y="4689475"/>
            <a:ext cx="4440238" cy="501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学生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17" name="Oval 33"/>
          <p:cNvSpPr>
            <a:spLocks noChangeArrowheads="1"/>
          </p:cNvSpPr>
          <p:nvPr/>
        </p:nvSpPr>
        <p:spPr bwMode="auto">
          <a:xfrm>
            <a:off x="1847850" y="4689475"/>
            <a:ext cx="765175" cy="4556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5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DhhMGU1ZDY1MTlhNzRjMmY1NTFkYWI2ZDY5MTBiZ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1616</Words>
  <Application>WPS 演示</Application>
  <PresentationFormat/>
  <Paragraphs>118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Verdana</vt:lpstr>
      <vt:lpstr>黑体</vt:lpstr>
      <vt:lpstr>华文细黑</vt:lpstr>
      <vt:lpstr>华文中宋</vt:lpstr>
      <vt:lpstr>默认设计模板</vt:lpstr>
      <vt:lpstr>1_默认设计模板</vt:lpstr>
      <vt:lpstr>9_自定义设计方案</vt:lpstr>
      <vt:lpstr>困难生及三奖操作流程 - 用户组介绍</vt:lpstr>
      <vt:lpstr>困难生及三奖操作流程 - 学生在线申请</vt:lpstr>
      <vt:lpstr>困难生及三奖操作流程 - 学生信息管理</vt:lpstr>
      <vt:lpstr>困难生及三奖操作流程 - 学生在线申请困难生</vt:lpstr>
      <vt:lpstr>困难生及三奖操作流程 - 学生在线申请困难生</vt:lpstr>
      <vt:lpstr>困难生及三奖操作流程 - 学生在线申请困难生</vt:lpstr>
      <vt:lpstr>困难生及三奖操作流程 - 困难生审核（辅导员）</vt:lpstr>
      <vt:lpstr>困难生及三奖操作流程 - 困难生审核（院系）</vt:lpstr>
      <vt:lpstr>三、建档立卡学生资助操作流程 - 用户组介绍</vt:lpstr>
      <vt:lpstr>建档立卡学生资助操作流程 – 学生操作</vt:lpstr>
      <vt:lpstr>PowerPoint 演示文稿</vt:lpstr>
      <vt:lpstr>建档立卡学生资助操作流程 – 学生操作</vt:lpstr>
      <vt:lpstr>建档立卡学生资助操作流程 – 学生操作</vt:lpstr>
      <vt:lpstr>建档立卡学生资助操作流程 – 学校操作</vt:lpstr>
      <vt:lpstr>建档立卡学生资助操作流程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6</cp:revision>
  <dcterms:created xsi:type="dcterms:W3CDTF">2023-10-30T03:07:58Z</dcterms:created>
  <dcterms:modified xsi:type="dcterms:W3CDTF">2023-10-30T03:19:38Z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A93D7DB89E7C4D018F6B2854285E82F3_12</vt:lpwstr>
  </property>
</Properties>
</file>